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803389B5-DEDF-43FB-BF70-7D0701E864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990600"/>
            <a:ext cx="6400800" cy="2514600"/>
          </a:xfrm>
          <a:solidFill>
            <a:schemeClr val="bg1"/>
          </a:solidFill>
          <a:ln w="76200" cmpd="tri">
            <a:solidFill>
              <a:schemeClr val="folHlink"/>
            </a:solidFill>
          </a:ln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886200"/>
            <a:ext cx="6400800" cy="1752600"/>
          </a:xfrm>
          <a:ln w="6350"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505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FF19237-77EB-4AB6-970A-5B48352BE82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27655" name="Group 7"/>
          <p:cNvGrpSpPr>
            <a:grpSpLocks/>
          </p:cNvGrpSpPr>
          <p:nvPr/>
        </p:nvGrpSpPr>
        <p:grpSpPr bwMode="auto">
          <a:xfrm>
            <a:off x="0" y="0"/>
            <a:ext cx="6362700" cy="6858000"/>
            <a:chOff x="0" y="0"/>
            <a:chExt cx="4008" cy="4320"/>
          </a:xfrm>
        </p:grpSpPr>
        <p:pic>
          <p:nvPicPr>
            <p:cNvPr id="27656" name="Picture 8" descr="Expbann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invGray">
            <a:xfrm>
              <a:off x="0" y="0"/>
              <a:ext cx="432" cy="4320"/>
            </a:xfrm>
            <a:prstGeom prst="rect">
              <a:avLst/>
            </a:prstGeom>
            <a:noFill/>
          </p:spPr>
        </p:pic>
        <p:pic>
          <p:nvPicPr>
            <p:cNvPr id="27657" name="Picture 9" descr="EXPHORSA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08" y="3600"/>
              <a:ext cx="1800" cy="6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1CA63D-A26D-476D-B0E5-DABA8310CA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55177-A11B-4348-A4F3-F98EB0984C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D98E8-4701-4E76-80C3-310D6E5A28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B2B2F-DC2F-4565-9B6C-86F2511B1F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DCC60-BF0A-46BB-9A1D-60B235C89C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03D515-F658-48BD-8E59-518028A54B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82EF9C-4304-4A98-A72A-A1444A0538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FC6C58-B310-4081-BE50-B1E7F08D51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70B950-5959-499D-BFCC-0412D02574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A8449-A583-4D7C-BFF5-20BB4208B7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0" y="0"/>
            <a:ext cx="8915400" cy="6858000"/>
            <a:chOff x="0" y="0"/>
            <a:chExt cx="5616" cy="4320"/>
          </a:xfrm>
        </p:grpSpPr>
        <p:pic>
          <p:nvPicPr>
            <p:cNvPr id="26627" name="Picture 3" descr="Expbanna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invGray">
            <a:xfrm>
              <a:off x="0" y="0"/>
              <a:ext cx="432" cy="4320"/>
            </a:xfrm>
            <a:prstGeom prst="rect">
              <a:avLst/>
            </a:prstGeom>
            <a:noFill/>
          </p:spPr>
        </p:pic>
        <p:sp>
          <p:nvSpPr>
            <p:cNvPr id="26628" name="Rectangle 4"/>
            <p:cNvSpPr>
              <a:spLocks noChangeArrowheads="1"/>
            </p:cNvSpPr>
            <p:nvPr/>
          </p:nvSpPr>
          <p:spPr bwMode="grayWhite">
            <a:xfrm>
              <a:off x="576" y="144"/>
              <a:ext cx="5040" cy="3888"/>
            </a:xfrm>
            <a:prstGeom prst="rect">
              <a:avLst/>
            </a:prstGeom>
            <a:solidFill>
              <a:schemeClr val="bg1"/>
            </a:solidFill>
            <a:ln w="76200" cmpd="tri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66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2"/>
                </a:solidFill>
                <a:latin typeface="Arial" charset="0"/>
              </a:defRPr>
            </a:lvl1pPr>
          </a:lstStyle>
          <a:p>
            <a:r>
              <a:rPr lang="en-US"/>
              <a:t>Bahan ajar ini dapat diakses di : http://gora.edublogs.org</a:t>
            </a: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/>
                </a:solidFill>
                <a:latin typeface="Arial" charset="0"/>
              </a:defRPr>
            </a:lvl1pPr>
          </a:lstStyle>
          <a:p>
            <a:fld id="{89D97B0A-1B38-4D41-8D96-6EB09885DE4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C2D22240-5967-47DD-92FE-14CE5A51E0DA}" type="slidenum">
              <a:rPr lang="en-US"/>
              <a:pPr/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066800"/>
            <a:ext cx="7848600" cy="1828800"/>
          </a:xfrm>
          <a:ln/>
        </p:spPr>
        <p:txBody>
          <a:bodyPr/>
          <a:lstStyle/>
          <a:p>
            <a:r>
              <a:rPr lang="en-US" sz="4000"/>
              <a:t/>
            </a:r>
            <a:br>
              <a:rPr lang="en-US" sz="4000"/>
            </a:br>
            <a:r>
              <a:rPr lang="en-US" sz="4000"/>
              <a:t>Pertemuan ke - 3</a:t>
            </a:r>
            <a:br>
              <a:rPr lang="en-US" sz="4000"/>
            </a:br>
            <a:r>
              <a:rPr lang="en-US" sz="4000"/>
              <a:t>Evolusi dan Kinerja Komputer</a:t>
            </a:r>
            <a:br>
              <a:rPr lang="en-US" sz="4000"/>
            </a:br>
            <a:endParaRPr lang="en-US" sz="400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EB0A-68AD-4D73-92F2-1A5ED3AC668F}" type="slidenum">
              <a:rPr lang="en-US"/>
              <a:pPr/>
              <a:t>10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/>
              <a:t>ALU-IAS (Computer of Institute for Advanced Studies)</a:t>
            </a:r>
            <a:br>
              <a:rPr lang="en-US" sz="2400" b="1"/>
            </a:br>
            <a:endParaRPr lang="en-US" sz="2400" b="1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371600"/>
            <a:ext cx="7696200" cy="4495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400" i="1"/>
              <a:t>Memory Buffer Register (MBR), </a:t>
            </a:r>
            <a:r>
              <a:rPr lang="en-US" sz="1400"/>
              <a:t>berisi sebuah word yang akan disimpan di dalam memori atau digunakan untuk menerima word dari memori.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400" i="1"/>
              <a:t>Memory Address Register (MAR), </a:t>
            </a:r>
            <a:r>
              <a:rPr lang="en-US" sz="1400"/>
              <a:t>untuk menentukan alamat word di memori untuk dituliskan dari MBR atau dibaca oleh MBR.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400" i="1"/>
              <a:t>Instruction Register (IR)</a:t>
            </a:r>
            <a:r>
              <a:rPr lang="en-US" sz="1400"/>
              <a:t>, berisi instruksi 8 bit kode operasi yang akan dieksekusi.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400" i="1"/>
              <a:t>Instruction Buffer Register (IBR), </a:t>
            </a:r>
            <a:r>
              <a:rPr lang="en-US" sz="1400"/>
              <a:t>digunakan untuk penyimpanan sementara instruksi sebelah kanan word di dalam memori.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400" i="1"/>
              <a:t>Program Counter (PC)</a:t>
            </a:r>
            <a:r>
              <a:rPr lang="en-US" sz="1400"/>
              <a:t>, berisi alamat pasangan instruksi berikutnya yang akan diambil dari memori.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400" i="1"/>
              <a:t>Accumulator (AC) </a:t>
            </a:r>
            <a:r>
              <a:rPr lang="en-US" sz="1400"/>
              <a:t>dan </a:t>
            </a:r>
            <a:r>
              <a:rPr lang="en-US" sz="1400" i="1"/>
              <a:t>Multiplier Quotient (MQ), </a:t>
            </a:r>
            <a:r>
              <a:rPr lang="en-US" sz="1400"/>
              <a:t>digunakan untuk penyimpanan sementara operand dan hasil ALU. Misalnya, hasil perkalian 2 buah bilangan 40 bit adalah sebuah bilangan 80 bit; 40 bit yang paling berarti (</a:t>
            </a:r>
            <a:r>
              <a:rPr lang="en-US" sz="1400" i="1"/>
              <a:t>most significant bit</a:t>
            </a:r>
            <a:r>
              <a:rPr lang="en-US" sz="1400"/>
              <a:t>) disimpan dalam AC dan 40 bit lainnya (</a:t>
            </a:r>
            <a:r>
              <a:rPr lang="en-US" sz="1400" i="1"/>
              <a:t>least significant bit</a:t>
            </a:r>
            <a:r>
              <a:rPr lang="en-US" sz="1400"/>
              <a:t>) disimpan dalam MQ.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400"/>
              <a:t>IAS beroperasi secara berulang membentuk </a:t>
            </a:r>
            <a:r>
              <a:rPr lang="en-US" sz="1400" i="1"/>
              <a:t>siklus instruksi</a:t>
            </a:r>
            <a:r>
              <a:rPr lang="en-US" sz="1400"/>
              <a:t>. Komputer IAS memiliki 21 instruksi, yang dapat dikelompokkan seperti berikut ini :</a:t>
            </a:r>
          </a:p>
          <a:p>
            <a:pPr lvl="1"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v"/>
            </a:pPr>
            <a:r>
              <a:rPr lang="en-US" sz="1400"/>
              <a:t> </a:t>
            </a:r>
            <a:r>
              <a:rPr lang="en-US" sz="1400" i="1"/>
              <a:t>Data tranfer</a:t>
            </a:r>
            <a:r>
              <a:rPr lang="en-US" sz="1400"/>
              <a:t>, memindahkan data di antara memori dengan register – register ALU atau antara dua register</a:t>
            </a:r>
          </a:p>
          <a:p>
            <a:pPr lvl="1"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en-US" sz="1400"/>
              <a:t>	 ALU sendiri.</a:t>
            </a:r>
          </a:p>
          <a:p>
            <a:pPr lvl="1"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v"/>
            </a:pPr>
            <a:r>
              <a:rPr lang="en-US" sz="1400"/>
              <a:t> </a:t>
            </a:r>
            <a:r>
              <a:rPr lang="en-US" sz="1400" i="1"/>
              <a:t>Unconditional branch</a:t>
            </a:r>
            <a:r>
              <a:rPr lang="en-US" sz="1400"/>
              <a:t>, perintah – perintah eksekusi percabangan tanpa syarat tertentu.</a:t>
            </a:r>
          </a:p>
          <a:p>
            <a:pPr lvl="1"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v"/>
            </a:pPr>
            <a:r>
              <a:rPr lang="en-US" sz="1400"/>
              <a:t> </a:t>
            </a:r>
            <a:r>
              <a:rPr lang="en-US" sz="1400" i="1"/>
              <a:t>Conditional branch</a:t>
            </a:r>
            <a:r>
              <a:rPr lang="en-US" sz="1400"/>
              <a:t>, perintah – perintah eksekusi percabangan yang memerlukan syarat tertentu agar</a:t>
            </a:r>
          </a:p>
          <a:p>
            <a:pPr lvl="1"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en-US" sz="1400"/>
              <a:t>	 dihasilkan suatu nilai dari percabangan tersebut.</a:t>
            </a:r>
          </a:p>
          <a:p>
            <a:pPr lvl="1"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v"/>
            </a:pPr>
            <a:r>
              <a:rPr lang="en-US" sz="1400"/>
              <a:t> </a:t>
            </a:r>
            <a:r>
              <a:rPr lang="en-US" sz="1400" i="1"/>
              <a:t>Arithmetic, </a:t>
            </a:r>
            <a:r>
              <a:rPr lang="en-US" sz="1400"/>
              <a:t>kumpulan operasi – operasi yang dibentuk oleh ALU.</a:t>
            </a:r>
          </a:p>
          <a:p>
            <a:pPr lvl="1">
              <a:lnSpc>
                <a:spcPct val="80000"/>
              </a:lnSpc>
              <a:buClr>
                <a:schemeClr val="accent2"/>
              </a:buClr>
              <a:buSzPct val="60000"/>
              <a:buFont typeface="Wingdings" pitchFamily="2" charset="2"/>
              <a:buChar char="v"/>
            </a:pPr>
            <a:r>
              <a:rPr lang="en-US" sz="1400"/>
              <a:t> Address Modify, instruksi – instruksi yang memungkinkan pengubahan alamat saat di komputasi sehingga memungkinkan fleksibilitas alamat yang tinggi pada program.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50000"/>
              <a:buFont typeface="Wingdings" pitchFamily="2" charset="2"/>
              <a:buChar char="q"/>
            </a:pPr>
            <a:endParaRPr lang="en-US"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39C7D-C830-42D1-B4E7-BD5647C6C5DD}" type="slidenum">
              <a:rPr lang="en-US"/>
              <a:pPr/>
              <a:t>11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Komputer Komersial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524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/>
              <a:t>1947 - Eckert-Mauchly mendirikan Eckert-Mauchly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2400"/>
              <a:t>	Computer Corporation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/>
              <a:t>UNIVAC I (Universal Automatic Computer)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/>
              <a:t>UNIVAC I menjadi tulang punggung perhitungan sensus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2400"/>
              <a:t>	di USA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/>
              <a:t>Tahun kelahiran industri komputer dengan munculnya 2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2400"/>
              <a:t>	buah perusahaan yang saat itu mendominasi pasar,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2400"/>
              <a:t>	yaitu Sperry dan IBM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/>
              <a:t>Tahun 1950 diluncurkan UNIVAC II, karakteristik :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50000"/>
              <a:buFont typeface="Wingdings" pitchFamily="2" charset="2"/>
              <a:buChar char="v"/>
            </a:pPr>
            <a:r>
              <a:rPr lang="en-US" sz="2000"/>
              <a:t>Lebih cepat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50000"/>
              <a:buFont typeface="Wingdings" pitchFamily="2" charset="2"/>
              <a:buChar char="v"/>
            </a:pPr>
            <a:r>
              <a:rPr lang="en-US" sz="2000"/>
              <a:t>Memory lebih besar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87C5C-B729-467F-A3AA-03787C22E369}" type="slidenum">
              <a:rPr lang="en-US"/>
              <a:pPr/>
              <a:t>12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Transistors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524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/>
              <a:t>Pengganti tabung vakum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/>
              <a:t>Lebih kecil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/>
              <a:t>Lebih ringan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/>
              <a:t>Disipasi daya lebih rendah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/>
              <a:t>Solid State device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/>
              <a:t>Terbuat dari silikon Silicon (Sand)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/>
              <a:t>Ditemukan tahun 1947 di Lab.Bell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/>
              <a:t>William Shockley et al.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8E35-CA3E-4B3A-8167-48BFDBB06082}" type="slidenum">
              <a:rPr lang="en-US"/>
              <a:pPr/>
              <a:t>13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Konfigurasi IBM 7094</a:t>
            </a:r>
            <a:br>
              <a:rPr lang="en-US" sz="4000" b="1"/>
            </a:br>
            <a:endParaRPr lang="en-US" sz="4000" b="1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95400"/>
            <a:ext cx="6858000" cy="461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4BCE-9432-40DD-89D7-FCFB04BEE9DD}" type="slidenum">
              <a:rPr lang="en-US"/>
              <a:pPr/>
              <a:t>14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Transistor Based Computers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Mesin generasi kedua</a:t>
            </a:r>
          </a:p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NCR &amp; RCA membuat small transistor machines</a:t>
            </a:r>
          </a:p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IBM 7000</a:t>
            </a:r>
          </a:p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DEC - 1957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v"/>
            </a:pPr>
            <a:r>
              <a:rPr lang="en-US" sz="2400"/>
              <a:t>Dibuat PDP-1</a:t>
            </a:r>
          </a:p>
          <a:p>
            <a:endParaRPr lang="en-US" sz="2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54532-BAE4-4FD5-B940-30CD05602D2F}" type="slidenum">
              <a:rPr lang="en-US"/>
              <a:pPr/>
              <a:t>15</a:t>
            </a:fld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Microelectronics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Literally - “small electronics”</a:t>
            </a:r>
          </a:p>
          <a:p>
            <a:pPr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Komputer terbentuk dari kumpulan gate,</a:t>
            </a:r>
          </a:p>
          <a:p>
            <a:pPr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/>
              <a:t>	kumpulan memori dan interkoneksinya</a:t>
            </a:r>
          </a:p>
          <a:p>
            <a:pPr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Dapat dibuat dengan semikonduktor</a:t>
            </a:r>
          </a:p>
          <a:p>
            <a:pPr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Contoh : silicon wafer (wafer silikon</a:t>
            </a:r>
          </a:p>
          <a:p>
            <a:pPr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A558-60A8-4167-AA56-E905A3FCAA8F}" type="slidenum">
              <a:rPr lang="en-US"/>
              <a:pPr/>
              <a:t>16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Generasi dari Komputer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effectLst>
            <a:outerShdw dist="35921" dir="2700000" algn="ctr" rotWithShape="0">
              <a:schemeClr val="bg1"/>
            </a:outerShdw>
          </a:effectLst>
        </p:spPr>
        <p:txBody>
          <a:bodyPr/>
          <a:lstStyle/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err="1"/>
              <a:t>Tabung</a:t>
            </a:r>
            <a:r>
              <a:rPr lang="en-US" sz="2400" dirty="0"/>
              <a:t> </a:t>
            </a:r>
            <a:r>
              <a:rPr lang="en-US" sz="2400" dirty="0" err="1"/>
              <a:t>Vakum</a:t>
            </a:r>
            <a:r>
              <a:rPr lang="en-US" sz="2400" dirty="0"/>
              <a:t> - 1946-1957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 Transistor - 1958-1964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 Small scale integration - 1965 on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/>
              <a:t>Up to 100 devices on a chip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 Medium scale integration - to 1971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/>
              <a:t>100-3,000 devices on a chip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 Large scale integration - 1971-1977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/>
              <a:t>3,000 - 100,000 devices on a chip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 Very large scale integration - 1978 to date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/>
              <a:t>100,000 - 100,000,000 devices on a chip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 Ultra large scale integration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/>
              <a:t>Over 100,000,000 devices on a chip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A09E2-5F3E-4FD4-BEC2-E05CE2B8AC29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Moore’s Law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000"/>
              <a:t> Kepadatan komponendalam sebuah chip meningkat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000"/>
              <a:t> Gordon Moore - cofounder of Intel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000"/>
              <a:t> Jumlah transistor dalam chip menjadi dua kali lipat tiap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2000"/>
              <a:t>	 tahun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000"/>
              <a:t> Sejak 1970 perkembangan agak lambat</a:t>
            </a:r>
          </a:p>
          <a:p>
            <a:pPr lvl="1"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1800"/>
              <a:t>Jumlah transitor menjadi 2 kali dalam sebuah chip berkembang tiap 18 bulan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000"/>
              <a:t> Harga dari chip rata-rata tetap / tidak berubah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000"/>
              <a:t> </a:t>
            </a:r>
            <a:r>
              <a:rPr lang="en-US" sz="2000" i="1"/>
              <a:t>Higher packing density</a:t>
            </a:r>
            <a:r>
              <a:rPr lang="en-US" sz="2000"/>
              <a:t> berarti jalur elektronik lebih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2000"/>
              <a:t>	 pendek, kemampuan makin meningkat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000"/>
              <a:t> Ukuran yang mengecil meningkatkan flexebilitas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000"/>
              <a:t> Mengurangi daya dan membutuhkan pendinginan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000"/>
              <a:t> Beberapa Interkoneksi meningkatkan reliabilitas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endParaRPr lang="en-US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D406A-2305-44D6-B511-24EB8CA7B905}" type="slidenum">
              <a:rPr lang="en-US"/>
              <a:pPr/>
              <a:t>18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/>
              <a:t>Grafik jumlah transistor dalam chips Pentium</a:t>
            </a:r>
            <a:br>
              <a:rPr lang="en-US" sz="2800" b="1"/>
            </a:br>
            <a:endParaRPr lang="en-US" sz="2800" b="1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19200"/>
            <a:ext cx="7467600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80814-B29D-427A-A589-DD9107D71E88}" type="slidenum">
              <a:rPr lang="en-US"/>
              <a:pPr/>
              <a:t>19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Seri IBM 360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52400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1800"/>
              <a:t>1964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1800" i="1"/>
              <a:t>Set Instruksi Mirip atau Identik</a:t>
            </a:r>
            <a:r>
              <a:rPr lang="en-US" sz="1800"/>
              <a:t>, dalam kelompok komputer ini berbagai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1800"/>
              <a:t>	model yang dikeluarkan menggunakan set instruksi yang sama sehingga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1800"/>
              <a:t>	mendukung kompabilitas sistem maupun perangkat kerasnya.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1800" i="1"/>
              <a:t>Sistem Operasi Mirip atau Identik</a:t>
            </a:r>
            <a:r>
              <a:rPr lang="en-US" sz="1800"/>
              <a:t>, ini merupakan feature yang menguntungkan konsumen sehingga apabila kebutuhan menuntut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1800"/>
              <a:t>	penggantian komputer tidak kesulitan dalam sistem operasinya karena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1800"/>
              <a:t>	sama.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1800" i="1"/>
              <a:t>Kecepatan yang meningkat</a:t>
            </a:r>
            <a:r>
              <a:rPr lang="en-US" sz="1800"/>
              <a:t>, model – model yang ditawarkan mulai dari kecepatan rendah sampai kecepatan tinggi untuk penggunaan yang dapat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1800"/>
              <a:t>	disesuaikan konsumen sendiri.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1800" i="1"/>
              <a:t>Ukuran Memori yang lebih besar</a:t>
            </a:r>
            <a:r>
              <a:rPr lang="en-US" sz="1800"/>
              <a:t>, semakin tinggi modelnya akan diperoleh semakin besar memori yang digunakan.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1800" i="1"/>
              <a:t>Harga yang meningkat</a:t>
            </a:r>
            <a:r>
              <a:rPr lang="en-US" sz="1800"/>
              <a:t>, semakin tinggi modelnya maka harganya semakin mahal.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D82F-91CE-4F35-8592-4DE72AF10B28}" type="slidenum">
              <a:rPr lang="en-US"/>
              <a:pPr/>
              <a:t>2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Tujuan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1. Menjelaskan tentang sejarah teknologi komputer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2. Menjelaskan trend teknologi yang telah membuat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unjuk kerja yang menjadi fokus rancangan sistem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komputer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3. Meninjau bermacam-macam teknik dan strategi yang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digunakan untuk mencapai unjuk kerja yang seimbang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dan efisien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4. Menjelaskan perkembangan pentium dan PowerPC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D4A3-4045-4AB6-9EDD-E16DA2C67626}" type="slidenum">
              <a:rPr lang="en-US"/>
              <a:pPr/>
              <a:t>20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DEC PDP-8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1964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Minicomputer </a:t>
            </a:r>
            <a:r>
              <a:rPr lang="en-US" sz="2400" dirty="0" err="1"/>
              <a:t>pertama</a:t>
            </a:r>
            <a:r>
              <a:rPr lang="en-US" sz="2400" dirty="0"/>
              <a:t> kali (</a:t>
            </a:r>
            <a:r>
              <a:rPr lang="en-US" sz="2400" dirty="0" err="1"/>
              <a:t>setelah</a:t>
            </a:r>
            <a:r>
              <a:rPr lang="en-US" sz="2400" dirty="0"/>
              <a:t> miniskirt!)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i="1" dirty="0"/>
              <a:t>air conditioned room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/>
              <a:t>Embedded applications &amp; OEM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 err="1"/>
              <a:t>Arsitektur</a:t>
            </a:r>
            <a:r>
              <a:rPr lang="en-US" sz="2400" dirty="0"/>
              <a:t> PDP-8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IBM </a:t>
            </a:r>
            <a:r>
              <a:rPr lang="en-US" sz="2400" dirty="0" err="1"/>
              <a:t>terutama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bus.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i="1" dirty="0"/>
              <a:t>omnibus system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terdiri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96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lintasan</a:t>
            </a:r>
            <a:r>
              <a:rPr lang="en-US" sz="2400" dirty="0"/>
              <a:t> </a:t>
            </a:r>
            <a:r>
              <a:rPr lang="en-US" sz="2400" dirty="0" err="1"/>
              <a:t>sinyal</a:t>
            </a:r>
            <a:r>
              <a:rPr lang="en-US" sz="2400" dirty="0"/>
              <a:t> yang </a:t>
            </a:r>
            <a:r>
              <a:rPr lang="en-US" sz="2400" dirty="0" err="1"/>
              <a:t>terpisah</a:t>
            </a:r>
            <a:r>
              <a:rPr lang="en-US" sz="2400" dirty="0"/>
              <a:t>, yang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membawa</a:t>
            </a:r>
            <a:r>
              <a:rPr lang="en-US" sz="2400" dirty="0"/>
              <a:t> </a:t>
            </a:r>
            <a:r>
              <a:rPr lang="en-US" sz="2400" dirty="0" err="1"/>
              <a:t>sinyal</a:t>
            </a:r>
            <a:r>
              <a:rPr lang="en-US" sz="2400" dirty="0"/>
              <a:t> – </a:t>
            </a:r>
            <a:r>
              <a:rPr lang="en-US" sz="2400" dirty="0" err="1"/>
              <a:t>sinyal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, </a:t>
            </a:r>
            <a:r>
              <a:rPr lang="en-US" sz="2400" dirty="0" err="1"/>
              <a:t>alamat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data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 sz="2400" dirty="0" err="1"/>
              <a:t>Arsitektur</a:t>
            </a:r>
            <a:r>
              <a:rPr lang="en-US" sz="2400" dirty="0"/>
              <a:t> bus </a:t>
            </a:r>
            <a:r>
              <a:rPr lang="en-US" sz="2400" dirty="0" err="1"/>
              <a:t>seperti</a:t>
            </a:r>
            <a:r>
              <a:rPr lang="en-US" sz="2400" dirty="0"/>
              <a:t> PDP-8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nantinya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– </a:t>
            </a:r>
            <a:r>
              <a:rPr lang="en-US" sz="2400" dirty="0" err="1"/>
              <a:t>komputer</a:t>
            </a:r>
            <a:r>
              <a:rPr lang="en-US" sz="2400" dirty="0"/>
              <a:t> modern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81EA-34C0-45D0-BCE3-377CFF2347AC}" type="slidenum">
              <a:rPr lang="en-US"/>
              <a:pPr/>
              <a:t>21</a:t>
            </a:fld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Struktur Bus DEC - PDP-8</a:t>
            </a:r>
            <a:br>
              <a:rPr lang="en-US" sz="4000" b="1"/>
            </a:br>
            <a:endParaRPr lang="en-US" sz="4000" b="1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09800"/>
            <a:ext cx="7543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69A6-1DE0-47F6-9622-B2106546F50B}" type="slidenum">
              <a:rPr lang="en-US"/>
              <a:pPr/>
              <a:t>22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Memori Semikonduktor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1970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Fairchild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Size of a single core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/>
              <a:t>i.e. 1 bit of magnetic core storage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Holds 256 bits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Non-destructive read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Much faster than core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Capacity approximately doubles each year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995E-E7F6-4682-B690-2880297A2AEF}" type="slidenum">
              <a:rPr lang="en-US"/>
              <a:pPr/>
              <a:t>23</a:t>
            </a:fld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Kesimpulan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n-US" sz="2800"/>
              <a:t>Sejarah singkat komputer dimulai dari Tabung Vakum,Transistor, IC dan VLSI.</a:t>
            </a: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n-US" sz="2800"/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n-US" sz="2800"/>
              <a:t>Kinerja sebuah sistem komputer merupakan hasil proses dari seluruh komponen komputer, yang melibatkan CPU, memori utama, memori sekunder, </a:t>
            </a:r>
            <a:r>
              <a:rPr lang="en-US" sz="2800" i="1"/>
              <a:t>bus</a:t>
            </a:r>
            <a:r>
              <a:rPr lang="en-US" sz="2800"/>
              <a:t>, peripheral.</a:t>
            </a: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endParaRPr lang="en-U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B84D5-D06C-46F4-B999-E88D3506CC81}" type="slidenum">
              <a:rPr lang="en-US"/>
              <a:pPr/>
              <a:t>3</a:t>
            </a:fld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ENIAC – Latar belakang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Electronic Numerical Integrator And Computer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Eckert and Mauchly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University of Pennsylvania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Pembuatan jarak dan tabel lintasan peluru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en-US" sz="2800"/>
              <a:t>	kendali senjata baru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Dimulai tahun 1943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Selesai tahun 1946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Tx/>
              <a:buNone/>
            </a:pPr>
            <a:r>
              <a:rPr lang="en-US" sz="2800"/>
              <a:t>	</a:t>
            </a:r>
            <a:r>
              <a:rPr lang="en-US" sz="2800" i="1"/>
              <a:t>Too late for war effort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Digunakan sampai tahun 1955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75F0-2D17-487F-BA3C-D26284B30BD4}" type="slidenum">
              <a:rPr lang="en-US"/>
              <a:pPr/>
              <a:t>4</a:t>
            </a:fld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ENIAC - detail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 dirty="0"/>
              <a:t>Decimal (not binary)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 dirty="0"/>
              <a:t>20 </a:t>
            </a:r>
            <a:r>
              <a:rPr lang="en-US" sz="2800" dirty="0" err="1"/>
              <a:t>akumulator</a:t>
            </a:r>
            <a:r>
              <a:rPr lang="en-US" sz="2800" dirty="0"/>
              <a:t> </a:t>
            </a:r>
            <a:r>
              <a:rPr lang="en-US" sz="2800" dirty="0" err="1"/>
              <a:t>masing-masing</a:t>
            </a:r>
            <a:r>
              <a:rPr lang="en-US" sz="2800" dirty="0"/>
              <a:t> </a:t>
            </a:r>
            <a:r>
              <a:rPr lang="en-US" sz="2800" dirty="0" err="1"/>
              <a:t>menampung</a:t>
            </a:r>
            <a:r>
              <a:rPr lang="en-US" sz="2800" dirty="0"/>
              <a:t> 10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en-US" sz="2800" dirty="0"/>
              <a:t>	digit </a:t>
            </a:r>
            <a:r>
              <a:rPr lang="en-US" sz="2800" dirty="0" err="1"/>
              <a:t>desimal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 dirty="0" err="1"/>
              <a:t>Diprogram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manual </a:t>
            </a:r>
            <a:r>
              <a:rPr lang="en-US" sz="2800" dirty="0" err="1"/>
              <a:t>dengan</a:t>
            </a:r>
            <a:r>
              <a:rPr lang="en-US" sz="2800" dirty="0"/>
              <a:t> switch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 dirty="0"/>
              <a:t>18,000 </a:t>
            </a:r>
            <a:r>
              <a:rPr lang="en-US" sz="2800" dirty="0" err="1"/>
              <a:t>tabung</a:t>
            </a:r>
            <a:r>
              <a:rPr lang="en-US" sz="2800" dirty="0"/>
              <a:t> </a:t>
            </a:r>
            <a:r>
              <a:rPr lang="en-US" sz="2800" dirty="0" err="1"/>
              <a:t>vakum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 dirty="0"/>
              <a:t>30 tons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 dirty="0"/>
              <a:t>15,000 meter </a:t>
            </a:r>
            <a:r>
              <a:rPr lang="en-US" sz="2800" dirty="0" err="1"/>
              <a:t>persegi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 dirty="0"/>
              <a:t>140 kW </a:t>
            </a:r>
            <a:r>
              <a:rPr lang="en-US" sz="2800" dirty="0" err="1"/>
              <a:t>konsumsi</a:t>
            </a:r>
            <a:r>
              <a:rPr lang="en-US" sz="2800" dirty="0"/>
              <a:t> </a:t>
            </a:r>
            <a:r>
              <a:rPr lang="en-US" sz="2800" dirty="0" err="1"/>
              <a:t>dayanya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 dirty="0"/>
              <a:t>5,000 </a:t>
            </a:r>
            <a:r>
              <a:rPr lang="en-US" sz="2800" dirty="0" err="1"/>
              <a:t>operasi</a:t>
            </a:r>
            <a:r>
              <a:rPr lang="en-US" sz="2800" dirty="0"/>
              <a:t> </a:t>
            </a:r>
            <a:r>
              <a:rPr lang="en-US" sz="2800" dirty="0" err="1"/>
              <a:t>penambahan</a:t>
            </a:r>
            <a:r>
              <a:rPr lang="en-US" sz="2800" dirty="0"/>
              <a:t> / </a:t>
            </a:r>
            <a:r>
              <a:rPr lang="en-US" sz="2800" dirty="0" err="1"/>
              <a:t>detik</a:t>
            </a:r>
            <a:endParaRPr lang="en-US" sz="28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AE7ED-DBE7-4A3C-939E-8918D8B324E6}" type="slidenum">
              <a:rPr lang="en-US"/>
              <a:pPr/>
              <a:t>5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Von Neumann/Turing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Memori Utama, untuk menyimpan data maupun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en-US" sz="2800"/>
              <a:t>	instruksi.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Arithmetic Logic Unit (ALU), untuk mengolah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en-US" sz="2800"/>
              <a:t>	data biner.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Control Unit, untuk melakukan kontrol terhadap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en-US" sz="2800"/>
              <a:t>	instruksi–instruksi di dalam memori.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I/O, untuk berinteraksi dengan lingkungan luar.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Princeton Institute for Advanced Studies</a:t>
            </a:r>
          </a:p>
          <a:p>
            <a:pPr lvl="1">
              <a:lnSpc>
                <a:spcPct val="80000"/>
              </a:lnSpc>
              <a:buClr>
                <a:schemeClr val="accent2"/>
              </a:buClr>
              <a:buSzPct val="70000"/>
              <a:buFontTx/>
              <a:buChar char="•"/>
            </a:pPr>
            <a:r>
              <a:rPr lang="en-US" sz="2400"/>
              <a:t>IAS (Computer of Institute for Advanced Studies).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Completed 1952</a:t>
            </a:r>
          </a:p>
          <a:p>
            <a:pPr>
              <a:lnSpc>
                <a:spcPct val="80000"/>
              </a:lnSpc>
            </a:pPr>
            <a:endParaRPr lang="en-US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03C3-7C02-4118-85E4-059BA53E974C}" type="slidenum">
              <a:rPr lang="en-US"/>
              <a:pPr/>
              <a:t>6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Von Neumann/Turing</a:t>
            </a:r>
            <a:br>
              <a:rPr lang="en-US" sz="4000" b="1"/>
            </a:br>
            <a:endParaRPr lang="en-US" sz="4000" b="1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Ahli matematika : konsultan pembuatan ENIAC</a:t>
            </a:r>
          </a:p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1945 memperbaiki kelemahan ENIAC : </a:t>
            </a:r>
            <a:r>
              <a:rPr lang="en-US" sz="2800" b="1"/>
              <a:t>EDVAC</a:t>
            </a:r>
          </a:p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 b="1"/>
              <a:t>EDVAC </a:t>
            </a:r>
            <a:r>
              <a:rPr lang="en-US" sz="2800"/>
              <a:t>(</a:t>
            </a:r>
            <a:r>
              <a:rPr lang="en-US" sz="2800" i="1"/>
              <a:t>Electronic Discrete Variable Computer</a:t>
            </a:r>
            <a:r>
              <a:rPr lang="en-US" sz="2800"/>
              <a:t>)</a:t>
            </a:r>
          </a:p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Konsep: </a:t>
            </a:r>
            <a:r>
              <a:rPr lang="en-US" sz="2800" i="1"/>
              <a:t>stored-program concept</a:t>
            </a:r>
          </a:p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1946 dipublikasikasikan</a:t>
            </a:r>
          </a:p>
          <a:p>
            <a:pPr>
              <a:buClr>
                <a:schemeClr val="accent2"/>
              </a:buClr>
              <a:buSzPct val="70000"/>
              <a:buFont typeface="Wingdings" pitchFamily="2" charset="2"/>
              <a:buChar char="q"/>
            </a:pPr>
            <a:r>
              <a:rPr lang="en-US" sz="2800"/>
              <a:t>Dikenal :</a:t>
            </a:r>
            <a:r>
              <a:rPr lang="en-US" sz="2800" b="1"/>
              <a:t>Komputer IAS </a:t>
            </a:r>
            <a:r>
              <a:rPr lang="en-US" sz="2800" i="1"/>
              <a:t>(Computer of Institute for Advanced Studies)</a:t>
            </a:r>
            <a:r>
              <a:rPr lang="en-US" sz="2800"/>
              <a:t>.</a:t>
            </a:r>
          </a:p>
          <a:p>
            <a:endParaRPr lang="en-US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CFE9-53B4-46CA-9F6C-986F715C7214}" type="slidenum">
              <a:rPr lang="en-US"/>
              <a:pPr/>
              <a:t>7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09600"/>
            <a:ext cx="7772400" cy="1143000"/>
          </a:xfrm>
        </p:spPr>
        <p:txBody>
          <a:bodyPr/>
          <a:lstStyle/>
          <a:p>
            <a:r>
              <a:rPr lang="en-US" sz="4000" b="1"/>
              <a:t>Struktur dari Von Nuemann</a:t>
            </a:r>
            <a:br>
              <a:rPr lang="en-US" sz="4000" b="1"/>
            </a:br>
            <a:r>
              <a:rPr lang="en-US" sz="4000" b="1"/>
              <a:t>Machine</a:t>
            </a:r>
            <a:br>
              <a:rPr lang="en-US" sz="4000" b="1"/>
            </a:br>
            <a:endParaRPr lang="en-US" sz="4000" b="1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00200"/>
            <a:ext cx="7543800" cy="417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CDFB-E1E3-420E-99F7-26B3E0D73028}" type="slidenum">
              <a:rPr lang="en-US"/>
              <a:pPr/>
              <a:t>8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IAS - Detail</a:t>
            </a:r>
            <a:r>
              <a:rPr lang="en-US" sz="4000"/>
              <a:t/>
            </a:r>
            <a:br>
              <a:rPr lang="en-US" sz="4000"/>
            </a:br>
            <a:endParaRPr lang="en-US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1000 lokasi penyimpanan x 40 bit words</a:t>
            </a:r>
          </a:p>
          <a:p>
            <a:pPr lvl="1">
              <a:buClr>
                <a:schemeClr val="bg2"/>
              </a:buClr>
              <a:buSzPct val="45000"/>
              <a:buFont typeface="Wingdings" pitchFamily="2" charset="2"/>
              <a:buChar char="v"/>
            </a:pPr>
            <a:r>
              <a:rPr lang="en-US"/>
              <a:t>Binary number</a:t>
            </a:r>
          </a:p>
          <a:p>
            <a:pPr lvl="1">
              <a:buClr>
                <a:schemeClr val="bg2"/>
              </a:buClr>
              <a:buSzPct val="45000"/>
              <a:buFont typeface="Wingdings" pitchFamily="2" charset="2"/>
              <a:buChar char="v"/>
            </a:pPr>
            <a:r>
              <a:rPr lang="en-US"/>
              <a:t>2 x 20 bit instructions</a:t>
            </a:r>
          </a:p>
          <a:p>
            <a:pPr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n-US"/>
              <a:t>Format Memori IAS</a:t>
            </a:r>
          </a:p>
          <a:p>
            <a:pPr>
              <a:buClr>
                <a:schemeClr val="accent2"/>
              </a:buClr>
              <a:buSzPct val="75000"/>
              <a:buFont typeface="Wingdings" pitchFamily="2" charset="2"/>
              <a:buNone/>
            </a:pPr>
            <a:endParaRPr lang="en-US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038600"/>
            <a:ext cx="54625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07063-7B6D-4BC8-A16D-37040BE03EF1}" type="slidenum">
              <a:rPr lang="en-US"/>
              <a:pPr/>
              <a:t>9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Struktur dari IAS - detail</a:t>
            </a:r>
            <a:br>
              <a:rPr lang="en-US" sz="4000" b="1"/>
            </a:br>
            <a:endParaRPr lang="en-US" sz="4000" b="1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447800"/>
            <a:ext cx="7620000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XPEDITN">
  <a:themeElements>
    <a:clrScheme name="EXPEDITN 2">
      <a:dk1>
        <a:srgbClr val="000000"/>
      </a:dk1>
      <a:lt1>
        <a:srgbClr val="FFFFFF"/>
      </a:lt1>
      <a:dk2>
        <a:srgbClr val="482400"/>
      </a:dk2>
      <a:lt2>
        <a:srgbClr val="808080"/>
      </a:lt2>
      <a:accent1>
        <a:srgbClr val="DFD6C3"/>
      </a:accent1>
      <a:accent2>
        <a:srgbClr val="D69B80"/>
      </a:accent2>
      <a:accent3>
        <a:srgbClr val="FFFFFF"/>
      </a:accent3>
      <a:accent4>
        <a:srgbClr val="000000"/>
      </a:accent4>
      <a:accent5>
        <a:srgbClr val="ECE8DE"/>
      </a:accent5>
      <a:accent6>
        <a:srgbClr val="C28C73"/>
      </a:accent6>
      <a:hlink>
        <a:srgbClr val="CAA966"/>
      </a:hlink>
      <a:folHlink>
        <a:srgbClr val="969696"/>
      </a:folHlink>
    </a:clrScheme>
    <a:fontScheme name="EXPEDIT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EXPEDITN 1">
        <a:dk1>
          <a:srgbClr val="000000"/>
        </a:dk1>
        <a:lt1>
          <a:srgbClr val="A7947B"/>
        </a:lt1>
        <a:dk2>
          <a:srgbClr val="FFFFFF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D0C8B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CAA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EDITN 2">
        <a:dk1>
          <a:srgbClr val="000000"/>
        </a:dk1>
        <a:lt1>
          <a:srgbClr val="FFFFFF"/>
        </a:lt1>
        <a:dk2>
          <a:srgbClr val="482400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FFFFF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CAA966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EDIT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EDITN 4">
        <a:dk1>
          <a:srgbClr val="000000"/>
        </a:dk1>
        <a:lt1>
          <a:srgbClr val="9D7643"/>
        </a:lt1>
        <a:dk2>
          <a:srgbClr val="FFFFFF"/>
        </a:dk2>
        <a:lt2>
          <a:srgbClr val="554025"/>
        </a:lt2>
        <a:accent1>
          <a:srgbClr val="CAA966"/>
        </a:accent1>
        <a:accent2>
          <a:srgbClr val="C25422"/>
        </a:accent2>
        <a:accent3>
          <a:srgbClr val="CCBDB0"/>
        </a:accent3>
        <a:accent4>
          <a:srgbClr val="000000"/>
        </a:accent4>
        <a:accent5>
          <a:srgbClr val="E1D1B8"/>
        </a:accent5>
        <a:accent6>
          <a:srgbClr val="B04B1E"/>
        </a:accent6>
        <a:hlink>
          <a:srgbClr val="8488AC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EXPEDITN</Template>
  <TotalTime>56</TotalTime>
  <Words>696</Words>
  <Application>Microsoft Office PowerPoint</Application>
  <PresentationFormat>On-screen Show (4:3)</PresentationFormat>
  <Paragraphs>188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EXPEDITN</vt:lpstr>
      <vt:lpstr> Pertemuan ke - 3 Evolusi dan Kinerja Komputer </vt:lpstr>
      <vt:lpstr>Tujuan </vt:lpstr>
      <vt:lpstr>ENIAC – Latar belakang </vt:lpstr>
      <vt:lpstr>ENIAC - detail </vt:lpstr>
      <vt:lpstr>Von Neumann/Turing </vt:lpstr>
      <vt:lpstr>Von Neumann/Turing </vt:lpstr>
      <vt:lpstr>Struktur dari Von Nuemann Machine </vt:lpstr>
      <vt:lpstr>IAS - Detail </vt:lpstr>
      <vt:lpstr>Struktur dari IAS - detail </vt:lpstr>
      <vt:lpstr>ALU-IAS (Computer of Institute for Advanced Studies) </vt:lpstr>
      <vt:lpstr>Komputer Komersial </vt:lpstr>
      <vt:lpstr>Transistors </vt:lpstr>
      <vt:lpstr>Konfigurasi IBM 7094 </vt:lpstr>
      <vt:lpstr>Transistor Based Computers </vt:lpstr>
      <vt:lpstr>Microelectronics </vt:lpstr>
      <vt:lpstr>Generasi dari Komputer </vt:lpstr>
      <vt:lpstr>Moore’s Law </vt:lpstr>
      <vt:lpstr>Grafik jumlah transistor dalam chips Pentium </vt:lpstr>
      <vt:lpstr>Seri IBM 360 </vt:lpstr>
      <vt:lpstr>DEC PDP-8 </vt:lpstr>
      <vt:lpstr>Struktur Bus DEC - PDP-8 </vt:lpstr>
      <vt:lpstr>Memori Semikonduktor </vt:lpstr>
      <vt:lpstr>Kesimpulan </vt:lpstr>
    </vt:vector>
  </TitlesOfParts>
  <Company>UNISSULA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ke - 3 Evolusi dan Kinerja Kompute</dc:title>
  <dc:creator>GORA</dc:creator>
  <cp:lastModifiedBy>USER</cp:lastModifiedBy>
  <cp:revision>15</cp:revision>
  <dcterms:created xsi:type="dcterms:W3CDTF">2006-11-24T01:33:10Z</dcterms:created>
  <dcterms:modified xsi:type="dcterms:W3CDTF">2012-03-15T13:12:38Z</dcterms:modified>
</cp:coreProperties>
</file>